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57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53dc0ae6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53dc0ae62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f5aaa4a5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f5aaa4a5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f5aaa4a5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f5aaa4a5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f5aaa4c0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f5aaa4c0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f5aaa4a5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6f5aaa4a5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53dc0ae6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53dc0ae6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53dc0ae6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653dc0ae62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53dc0ae6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653dc0ae6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f5aaa4c0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6f5aaa4c0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6f5aaa4c0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6f5aaa4c0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53dc0ae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53dc0ae6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f5aaa4c06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6f5aaa4c06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non-FRC teams also have a Sales Tax Exemption form that needs to be filled out and uploaded.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f5aaa4c06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f5aaa4c06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f5aaa4c0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f5aaa4c0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6f5aaa4c06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6f5aaa4c06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f8356137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6f8356137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6f8356137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6f8356137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6f8356137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6f8356137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6f80f7f9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6f80f7f9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6f80f7f96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6f80f7f96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6f83561377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6f83561377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53dc0ae6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53dc0ae6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53dc0ae6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53dc0ae6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53dc0ae6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53dc0ae6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53dc0ae6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53dc0ae6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53dc0ae62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53dc0ae62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53dc0ae62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53dc0ae62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f5aaa4a5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f5aaa4a5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rstinspires.org/resource-library/youth-team-member-consent-and-release-for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irstinspires.or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y.firstinspires.org/Teams/Wizard/Product/5?TeamProfileID=1023948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hyperlink" Target="https://www.chiefdelphi.com/" TargetMode="External"/><Relationship Id="rId7" Type="http://schemas.openxmlformats.org/officeDocument/2006/relationships/hyperlink" Target="http://www.robozonetv.com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hyperlink" Target="https://www.thebluealliance.com/" TargetMode="External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hyperlink" Target="https://www.youtube.com/watch?v=oYi3WQM62xM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518984" y="326019"/>
            <a:ext cx="5724000" cy="195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FIRST</a:t>
            </a: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INFORMATION</a:t>
            </a:r>
            <a:endParaRPr b="1" u="sng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5222100" cy="18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Presenter: Jen Jura </a:t>
            </a: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25261"/>
          <a:stretch/>
        </p:blipFill>
        <p:spPr>
          <a:xfrm>
            <a:off x="0" y="0"/>
            <a:ext cx="2608244" cy="184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3844" y="2899325"/>
            <a:ext cx="2928450" cy="215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271650" y="166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Youth Members (Students)</a:t>
            </a:r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4896025" y="326450"/>
            <a:ext cx="3936300" cy="42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a student was on your team last year, you can invite them to join this way…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Then they will be in </a:t>
            </a:r>
            <a:r>
              <a:rPr lang="en" b="1"/>
              <a:t>Pending Invites</a:t>
            </a:r>
            <a:r>
              <a:rPr lang="en"/>
              <a:t> until they go to their email to accept.</a:t>
            </a:r>
            <a:endParaRPr/>
          </a:p>
        </p:txBody>
      </p:sp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58016"/>
          <a:stretch/>
        </p:blipFill>
        <p:spPr>
          <a:xfrm>
            <a:off x="183375" y="813800"/>
            <a:ext cx="4497050" cy="16041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8" name="Google Shape;148;p23"/>
          <p:cNvPicPr preferRelativeResize="0"/>
          <p:nvPr/>
        </p:nvPicPr>
        <p:blipFill rotWithShape="1">
          <a:blip r:embed="rId4">
            <a:alphaModFix/>
          </a:blip>
          <a:srcRect b="85323"/>
          <a:stretch/>
        </p:blipFill>
        <p:spPr>
          <a:xfrm>
            <a:off x="183375" y="2571750"/>
            <a:ext cx="4497051" cy="3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 rotWithShape="1">
          <a:blip r:embed="rId3">
            <a:alphaModFix/>
          </a:blip>
          <a:srcRect t="60854" b="30040"/>
          <a:stretch/>
        </p:blipFill>
        <p:spPr>
          <a:xfrm>
            <a:off x="183375" y="2070025"/>
            <a:ext cx="4497050" cy="3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7993" y="2980318"/>
            <a:ext cx="4111476" cy="19618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51" name="Google Shape;151;p23"/>
          <p:cNvCxnSpPr/>
          <p:nvPr/>
        </p:nvCxnSpPr>
        <p:spPr>
          <a:xfrm flipH="1">
            <a:off x="4106000" y="868675"/>
            <a:ext cx="852000" cy="1239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2" name="Google Shape;152;p23"/>
          <p:cNvCxnSpPr/>
          <p:nvPr/>
        </p:nvCxnSpPr>
        <p:spPr>
          <a:xfrm flipH="1">
            <a:off x="3811400" y="1827950"/>
            <a:ext cx="1146600" cy="1008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3" name="Google Shape;153;p23"/>
          <p:cNvCxnSpPr/>
          <p:nvPr/>
        </p:nvCxnSpPr>
        <p:spPr>
          <a:xfrm flipH="1">
            <a:off x="5996075" y="2170050"/>
            <a:ext cx="1068900" cy="1688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54" name="Google Shape;15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3374" y="2829718"/>
            <a:ext cx="4497050" cy="2157707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View</a:t>
            </a:r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1"/>
          </p:nvPr>
        </p:nvSpPr>
        <p:spPr>
          <a:xfrm>
            <a:off x="5221375" y="326450"/>
            <a:ext cx="3610800" cy="30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 e-mail takes them here to “Complete Registration Now”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https://www.firstinspires.org/resource-library/youth-team-member-consent-and-release-form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(This webpage also has lots of helpful links for coaches and parents about registering.)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900" y="1185625"/>
            <a:ext cx="4916573" cy="2038173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62" name="Google Shape;162;p24"/>
          <p:cNvCxnSpPr/>
          <p:nvPr/>
        </p:nvCxnSpPr>
        <p:spPr>
          <a:xfrm flipH="1">
            <a:off x="3377825" y="1070075"/>
            <a:ext cx="3191400" cy="1735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63" name="Google Shape;163;p24"/>
          <p:cNvPicPr preferRelativeResize="0"/>
          <p:nvPr/>
        </p:nvPicPr>
        <p:blipFill rotWithShape="1">
          <a:blip r:embed="rId5">
            <a:alphaModFix/>
          </a:blip>
          <a:srcRect b="59887"/>
          <a:stretch/>
        </p:blipFill>
        <p:spPr>
          <a:xfrm>
            <a:off x="311700" y="4075625"/>
            <a:ext cx="8349773" cy="9608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4" name="Google Shape;164;p24"/>
          <p:cNvSpPr txBox="1">
            <a:spLocks noGrp="1"/>
          </p:cNvSpPr>
          <p:nvPr>
            <p:ph type="body" idx="1"/>
          </p:nvPr>
        </p:nvSpPr>
        <p:spPr>
          <a:xfrm>
            <a:off x="103625" y="3515625"/>
            <a:ext cx="8882400" cy="9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/>
              <a:t>When they log in, they will need to update their profile then accept their role on your team.</a:t>
            </a:r>
            <a:endParaRPr sz="1700"/>
          </a:p>
        </p:txBody>
      </p:sp>
      <p:pic>
        <p:nvPicPr>
          <p:cNvPr id="165" name="Google Shape;16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15825" y="4463720"/>
            <a:ext cx="1445651" cy="572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24"/>
          <p:cNvCxnSpPr/>
          <p:nvPr/>
        </p:nvCxnSpPr>
        <p:spPr>
          <a:xfrm>
            <a:off x="5035425" y="3886670"/>
            <a:ext cx="2194800" cy="1038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7" name="Google Shape;167;p24"/>
          <p:cNvCxnSpPr/>
          <p:nvPr/>
        </p:nvCxnSpPr>
        <p:spPr>
          <a:xfrm>
            <a:off x="7080475" y="3933200"/>
            <a:ext cx="402900" cy="650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View</a:t>
            </a:r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5019975" y="326450"/>
            <a:ext cx="3812100" cy="12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They will have this red circle by Acknowledgement Forms until their parent/guardian logs in to sign it.</a:t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35200"/>
            <a:ext cx="8366349" cy="26426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75" name="Google Shape;175;p25"/>
          <p:cNvCxnSpPr/>
          <p:nvPr/>
        </p:nvCxnSpPr>
        <p:spPr>
          <a:xfrm>
            <a:off x="7297375" y="667275"/>
            <a:ext cx="1007100" cy="2153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311700" y="4060250"/>
            <a:ext cx="8672700" cy="9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Notes</a:t>
            </a:r>
            <a:r>
              <a:rPr lang="en"/>
              <a:t>:	1) They have to invite a parent/guardian in this tab (using e-mail).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2) That needs to be done before you print a team roster for kick-off or competitions.</a:t>
            </a:r>
            <a:endParaRPr/>
          </a:p>
        </p:txBody>
      </p:sp>
      <p:cxnSp>
        <p:nvCxnSpPr>
          <p:cNvPr id="177" name="Google Shape;177;p25"/>
          <p:cNvCxnSpPr/>
          <p:nvPr/>
        </p:nvCxnSpPr>
        <p:spPr>
          <a:xfrm rot="10800000">
            <a:off x="3641025" y="2833275"/>
            <a:ext cx="2525400" cy="1332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Youth Members (Students)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body" idx="1"/>
          </p:nvPr>
        </p:nvSpPr>
        <p:spPr>
          <a:xfrm>
            <a:off x="6497025" y="326450"/>
            <a:ext cx="2335200" cy="42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When a student applies to your team, you have to “approve” them under options.</a:t>
            </a:r>
            <a:endParaRPr/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5768750" cy="3409443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85" name="Google Shape;185;p26"/>
          <p:cNvCxnSpPr/>
          <p:nvPr/>
        </p:nvCxnSpPr>
        <p:spPr>
          <a:xfrm flipH="1">
            <a:off x="5701675" y="1627825"/>
            <a:ext cx="945000" cy="867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(Youth Members)</a:t>
            </a:r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4002725" y="2232025"/>
            <a:ext cx="1516800" cy="16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Bad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Good</a:t>
            </a:r>
            <a:endParaRPr/>
          </a:p>
        </p:txBody>
      </p:sp>
      <p:pic>
        <p:nvPicPr>
          <p:cNvPr id="192" name="Google Shape;19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00" y="1301675"/>
            <a:ext cx="3133725" cy="32670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93" name="Google Shape;193;p27"/>
          <p:cNvCxnSpPr/>
          <p:nvPr/>
        </p:nvCxnSpPr>
        <p:spPr>
          <a:xfrm flipH="1">
            <a:off x="2790575" y="2647325"/>
            <a:ext cx="1423800" cy="1335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94" name="Google Shape;19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5450" y="1691800"/>
            <a:ext cx="3000375" cy="28765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95" name="Google Shape;195;p27"/>
          <p:cNvCxnSpPr/>
          <p:nvPr/>
        </p:nvCxnSpPr>
        <p:spPr>
          <a:xfrm>
            <a:off x="4927025" y="3533400"/>
            <a:ext cx="914100" cy="604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6" name="Google Shape;196;p27"/>
          <p:cNvSpPr txBox="1">
            <a:spLocks noGrp="1"/>
          </p:cNvSpPr>
          <p:nvPr>
            <p:ph type="body" idx="1"/>
          </p:nvPr>
        </p:nvSpPr>
        <p:spPr>
          <a:xfrm>
            <a:off x="4927025" y="326450"/>
            <a:ext cx="4073100" cy="9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Regardless of how they get on your team, make sure they get their consent/release forms signed!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xfrm>
            <a:off x="311700" y="222538"/>
            <a:ext cx="8520600" cy="11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are also a parent…  	</a:t>
            </a:r>
            <a:r>
              <a:rPr lang="en" sz="2400"/>
              <a:t>(or to help explain to your 											  team members’ parents)</a:t>
            </a:r>
            <a:endParaRPr sz="2400"/>
          </a:p>
        </p:txBody>
      </p:sp>
      <p:sp>
        <p:nvSpPr>
          <p:cNvPr id="202" name="Google Shape;202;p28"/>
          <p:cNvSpPr txBox="1">
            <a:spLocks noGrp="1"/>
          </p:cNvSpPr>
          <p:nvPr>
            <p:ph type="body" idx="1"/>
          </p:nvPr>
        </p:nvSpPr>
        <p:spPr>
          <a:xfrm>
            <a:off x="311700" y="929963"/>
            <a:ext cx="8520600" cy="11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over to the 2nd tab to do parent stuff…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3" name="Google Shape;20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6325" y="1374439"/>
            <a:ext cx="7387676" cy="3546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28"/>
          <p:cNvCxnSpPr/>
          <p:nvPr/>
        </p:nvCxnSpPr>
        <p:spPr>
          <a:xfrm>
            <a:off x="2550850" y="1324713"/>
            <a:ext cx="1352100" cy="599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5" name="Google Shape;205;p28"/>
          <p:cNvSpPr txBox="1">
            <a:spLocks noGrp="1"/>
          </p:cNvSpPr>
          <p:nvPr>
            <p:ph type="body" idx="1"/>
          </p:nvPr>
        </p:nvSpPr>
        <p:spPr>
          <a:xfrm>
            <a:off x="311700" y="4037988"/>
            <a:ext cx="6096600" cy="11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Choose from the options in this pull-down menu 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Profile, Apply to a Team, &amp; Consent / Release Forms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cxnSp>
        <p:nvCxnSpPr>
          <p:cNvPr id="206" name="Google Shape;206;p28"/>
          <p:cNvCxnSpPr/>
          <p:nvPr/>
        </p:nvCxnSpPr>
        <p:spPr>
          <a:xfrm rot="10800000" flipH="1">
            <a:off x="5282900" y="3771450"/>
            <a:ext cx="2495100" cy="487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>
            <a:spLocks noGrp="1"/>
          </p:cNvSpPr>
          <p:nvPr>
            <p:ph type="title"/>
          </p:nvPr>
        </p:nvSpPr>
        <p:spPr>
          <a:xfrm>
            <a:off x="311700" y="250900"/>
            <a:ext cx="8520600" cy="10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often the hard thing to get to work right…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(you will get lots of questions from confused parents)</a:t>
            </a:r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body" idx="1"/>
          </p:nvPr>
        </p:nvSpPr>
        <p:spPr>
          <a:xfrm>
            <a:off x="311700" y="4460500"/>
            <a:ext cx="8520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FIRST in Michigan wants you to do a 2nd Consent/Release form... </a:t>
            </a:r>
            <a:endParaRPr/>
          </a:p>
        </p:txBody>
      </p:sp>
      <p:pic>
        <p:nvPicPr>
          <p:cNvPr id="213" name="Google Shape;21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4512"/>
            <a:ext cx="9144000" cy="33123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body" idx="1"/>
          </p:nvPr>
        </p:nvSpPr>
        <p:spPr>
          <a:xfrm>
            <a:off x="311700" y="362425"/>
            <a:ext cx="2500500" cy="24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have to apply to a Michigan team so that the 2nd Consent / Release form will appear. </a:t>
            </a:r>
            <a:endParaRPr/>
          </a:p>
        </p:txBody>
      </p:sp>
      <p:pic>
        <p:nvPicPr>
          <p:cNvPr id="219" name="Google Shape;21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9060" y="277750"/>
            <a:ext cx="6020214" cy="412577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0" name="Google Shape;22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949" y="2850525"/>
            <a:ext cx="3026069" cy="21812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21" name="Google Shape;221;p30"/>
          <p:cNvCxnSpPr/>
          <p:nvPr/>
        </p:nvCxnSpPr>
        <p:spPr>
          <a:xfrm flipH="1">
            <a:off x="1073350" y="1882288"/>
            <a:ext cx="125400" cy="2731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 to Coach View (My Teams) → Team Events...</a:t>
            </a:r>
            <a:endParaRPr/>
          </a:p>
        </p:txBody>
      </p:sp>
      <p:sp>
        <p:nvSpPr>
          <p:cNvPr id="227" name="Google Shape;227;p31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Use this section to select your Kick-Off location (= Kit of Parts pick-up location) and your team’s two district-level events.</a:t>
            </a:r>
            <a:endParaRPr/>
          </a:p>
        </p:txBody>
      </p:sp>
      <p:pic>
        <p:nvPicPr>
          <p:cNvPr id="228" name="Google Shape;22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913041"/>
            <a:ext cx="8520601" cy="302605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29" name="Google Shape;229;p31"/>
          <p:cNvCxnSpPr/>
          <p:nvPr/>
        </p:nvCxnSpPr>
        <p:spPr>
          <a:xfrm>
            <a:off x="6743225" y="918225"/>
            <a:ext cx="492300" cy="1778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30" name="Google Shape;23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9500" y="3717447"/>
            <a:ext cx="1576800" cy="104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Finances...</a:t>
            </a:r>
            <a:endParaRPr/>
          </a:p>
        </p:txBody>
      </p:sp>
      <p:sp>
        <p:nvSpPr>
          <p:cNvPr id="236" name="Google Shape;236;p32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This is where you can generate an invoice to ask your school (or other supporting organization) to pay your registration. FIRST grants also appear here. &amp; MORE... </a:t>
            </a:r>
            <a:endParaRPr/>
          </a:p>
        </p:txBody>
      </p:sp>
      <p:pic>
        <p:nvPicPr>
          <p:cNvPr id="237" name="Google Shape;23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913041"/>
            <a:ext cx="8520601" cy="302605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38" name="Google Shape;238;p32"/>
          <p:cNvCxnSpPr/>
          <p:nvPr/>
        </p:nvCxnSpPr>
        <p:spPr>
          <a:xfrm>
            <a:off x="2510200" y="915150"/>
            <a:ext cx="743700" cy="1673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50900"/>
            <a:ext cx="8609400" cy="7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Navigating the FIRST Inspires Website</a:t>
            </a:r>
            <a:endParaRPr sz="360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925" y="1017724"/>
            <a:ext cx="6922501" cy="42973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>
            <a:hlinkClick r:id="rId4"/>
          </p:cNvPr>
          <p:cNvSpPr/>
          <p:nvPr/>
        </p:nvSpPr>
        <p:spPr>
          <a:xfrm>
            <a:off x="8196150" y="2634000"/>
            <a:ext cx="529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Finances…   more details</a:t>
            </a:r>
            <a:endParaRPr/>
          </a:p>
        </p:txBody>
      </p:sp>
      <p:sp>
        <p:nvSpPr>
          <p:cNvPr id="244" name="Google Shape;244;p33"/>
          <p:cNvSpPr txBox="1">
            <a:spLocks noGrp="1"/>
          </p:cNvSpPr>
          <p:nvPr>
            <p:ph type="body" idx="1"/>
          </p:nvPr>
        </p:nvSpPr>
        <p:spPr>
          <a:xfrm>
            <a:off x="311700" y="771475"/>
            <a:ext cx="8520600" cy="42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Invoices:</a:t>
            </a:r>
            <a:endParaRPr b="1" u="sng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You can pay for several teams at once if your </a:t>
            </a:r>
            <a:br>
              <a:rPr lang="en"/>
            </a:br>
            <a:r>
              <a:rPr lang="en"/>
              <a:t>organization supports FLL Jr, FLL &amp;/or FTC also.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There are variations in payment methods </a:t>
            </a:r>
            <a:br>
              <a:rPr lang="en"/>
            </a:br>
            <a:r>
              <a:rPr lang="en"/>
              <a:t>&amp; what is covered by registration (next slide)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u="sng"/>
              <a:t>W-9 Information:</a:t>
            </a:r>
            <a:endParaRPr b="1" u="sng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Upload W9 form from school to qualify as tax-exempt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u="sng"/>
              <a:t>Request Your Regrant:</a:t>
            </a:r>
            <a:endParaRPr b="1" u="sng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If you have grant $ above registration fees, you can apply here to have them send you a check.</a:t>
            </a:r>
            <a:endParaRPr/>
          </a:p>
        </p:txBody>
      </p:sp>
      <p:pic>
        <p:nvPicPr>
          <p:cNvPr id="245" name="Google Shape;245;p33"/>
          <p:cNvPicPr preferRelativeResize="0"/>
          <p:nvPr/>
        </p:nvPicPr>
        <p:blipFill rotWithShape="1">
          <a:blip r:embed="rId3">
            <a:alphaModFix/>
          </a:blip>
          <a:srcRect r="2629" b="9461"/>
          <a:stretch/>
        </p:blipFill>
        <p:spPr>
          <a:xfrm>
            <a:off x="5929150" y="488950"/>
            <a:ext cx="2945925" cy="37629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46" name="Google Shape;246;p33"/>
          <p:cNvCxnSpPr/>
          <p:nvPr/>
        </p:nvCxnSpPr>
        <p:spPr>
          <a:xfrm>
            <a:off x="1611625" y="1067100"/>
            <a:ext cx="5236200" cy="480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7" name="Google Shape;247;p33"/>
          <p:cNvCxnSpPr/>
          <p:nvPr/>
        </p:nvCxnSpPr>
        <p:spPr>
          <a:xfrm>
            <a:off x="1627125" y="1036100"/>
            <a:ext cx="5205600" cy="201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8" name="Google Shape;248;p33"/>
          <p:cNvCxnSpPr/>
          <p:nvPr/>
        </p:nvCxnSpPr>
        <p:spPr>
          <a:xfrm>
            <a:off x="2389125" y="2941100"/>
            <a:ext cx="4490100" cy="62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9" name="Google Shape;249;p33"/>
          <p:cNvCxnSpPr/>
          <p:nvPr/>
        </p:nvCxnSpPr>
        <p:spPr>
          <a:xfrm rot="10800000" flipH="1">
            <a:off x="3098900" y="3297850"/>
            <a:ext cx="3780300" cy="712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"/>
          <p:cNvSpPr txBox="1">
            <a:spLocks noGrp="1"/>
          </p:cNvSpPr>
          <p:nvPr>
            <p:ph type="title"/>
          </p:nvPr>
        </p:nvSpPr>
        <p:spPr>
          <a:xfrm>
            <a:off x="311700" y="138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Finances…</a:t>
            </a:r>
            <a:endParaRPr/>
          </a:p>
        </p:txBody>
      </p:sp>
      <p:sp>
        <p:nvSpPr>
          <p:cNvPr id="255" name="Google Shape;255;p34"/>
          <p:cNvSpPr txBox="1">
            <a:spLocks noGrp="1"/>
          </p:cNvSpPr>
          <p:nvPr>
            <p:ph type="body" idx="1"/>
          </p:nvPr>
        </p:nvSpPr>
        <p:spPr>
          <a:xfrm>
            <a:off x="186400" y="711150"/>
            <a:ext cx="3489000" cy="44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Invoices - Payment Variations</a:t>
            </a:r>
            <a:endParaRPr b="1" u="sng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FLL Jr. - registration includes Student Notebooks &amp; Lego kit.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FLL - registration is only Student Notebooks &amp; Mentor Guide Challenge Set is an additional $75 per year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FTC - Pay registration through PITSCO </a:t>
            </a:r>
            <a:r>
              <a:rPr lang="en" sz="1600"/>
              <a:t>(can’t combine w/ others)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FRC - registration includes 2 District Events + Kit Of Parts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56" name="Google Shape;25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4925" y="100020"/>
            <a:ext cx="5163801" cy="2892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7" name="Google Shape;25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5400" y="2226825"/>
            <a:ext cx="5163800" cy="28643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Options...</a:t>
            </a:r>
            <a:endParaRPr/>
          </a:p>
        </p:txBody>
      </p:sp>
      <p:sp>
        <p:nvSpPr>
          <p:cNvPr id="263" name="Google Shape;263;p35"/>
          <p:cNvSpPr txBox="1">
            <a:spLocks noGrp="1"/>
          </p:cNvSpPr>
          <p:nvPr>
            <p:ph type="body" idx="1"/>
          </p:nvPr>
        </p:nvSpPr>
        <p:spPr>
          <a:xfrm>
            <a:off x="3254925" y="2309475"/>
            <a:ext cx="5758200" cy="26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Team Information:</a:t>
            </a:r>
            <a:endParaRPr b="1" u="sng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Team Profile - Team Name &amp; Location, Website, Robot </a:t>
            </a:r>
            <a:br>
              <a:rPr lang="en"/>
            </a:br>
            <a:r>
              <a:rPr lang="en"/>
              <a:t>	Name &amp; Mentoring Information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Team Sponsors</a:t>
            </a:r>
            <a:br>
              <a:rPr lang="en"/>
            </a:br>
            <a:r>
              <a:rPr lang="en"/>
              <a:t>School / Organization</a:t>
            </a:r>
            <a:br>
              <a:rPr lang="en"/>
            </a:br>
            <a:r>
              <a:rPr lang="en" sz="1600" i="1">
                <a:solidFill>
                  <a:srgbClr val="38761D"/>
                </a:solidFill>
              </a:rPr>
              <a:t>Note - official team name includes these sponsors and school</a:t>
            </a:r>
            <a:endParaRPr sz="1600" i="1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64" name="Google Shape;2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8975" y="187000"/>
            <a:ext cx="5758250" cy="204502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65" name="Google Shape;265;p35"/>
          <p:cNvCxnSpPr/>
          <p:nvPr/>
        </p:nvCxnSpPr>
        <p:spPr>
          <a:xfrm>
            <a:off x="2758075" y="589825"/>
            <a:ext cx="697200" cy="186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66" name="Google Shape;26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88" y="1017713"/>
            <a:ext cx="2943225" cy="41624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Options...</a:t>
            </a:r>
            <a:endParaRPr/>
          </a:p>
        </p:txBody>
      </p:sp>
      <p:sp>
        <p:nvSpPr>
          <p:cNvPr id="272" name="Google Shape;272;p36"/>
          <p:cNvSpPr txBox="1">
            <a:spLocks noGrp="1"/>
          </p:cNvSpPr>
          <p:nvPr>
            <p:ph type="body" idx="1"/>
          </p:nvPr>
        </p:nvSpPr>
        <p:spPr>
          <a:xfrm>
            <a:off x="3254925" y="292625"/>
            <a:ext cx="5758200" cy="46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Payment &amp; Product:</a:t>
            </a:r>
            <a:endParaRPr b="1" u="sng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38761D"/>
                </a:solidFill>
              </a:rPr>
              <a:t>Note - at FLL &amp; FTC levels, only “order product”</a:t>
            </a:r>
            <a:endParaRPr i="1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Order Replacement Parts (from the KoP)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Passwords / Voucher Codes - lots of FREE stuff!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Kickoff Location = Kit of Parts Pick-up Location</a:t>
            </a:r>
            <a:r>
              <a:rPr lang="en" b="1">
                <a:solidFill>
                  <a:srgbClr val="38761D"/>
                </a:solidFill>
              </a:rPr>
              <a:t>*</a:t>
            </a:r>
            <a:endParaRPr b="1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Do you want to build your own Chassis???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Do you want to visit Dean Kamen’s house in NH?</a:t>
            </a:r>
            <a:r>
              <a:rPr lang="en" b="1">
                <a:solidFill>
                  <a:srgbClr val="38761D"/>
                </a:solidFill>
              </a:rPr>
              <a:t>*</a:t>
            </a:r>
            <a:br>
              <a:rPr lang="en"/>
            </a:br>
            <a:r>
              <a:rPr lang="en"/>
              <a:t>		(adults only)</a:t>
            </a:r>
            <a:endParaRPr/>
          </a:p>
          <a:p>
            <a:pPr marL="228600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38761D"/>
                </a:solidFill>
              </a:rPr>
              <a:t>*</a:t>
            </a:r>
            <a:r>
              <a:rPr lang="en" sz="1400">
                <a:solidFill>
                  <a:srgbClr val="38761D"/>
                </a:solidFill>
              </a:rPr>
              <a:t>Also options in the events section </a:t>
            </a:r>
            <a:endParaRPr sz="140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br>
              <a:rPr lang="en"/>
            </a:br>
            <a:endParaRPr/>
          </a:p>
        </p:txBody>
      </p:sp>
      <p:pic>
        <p:nvPicPr>
          <p:cNvPr id="273" name="Google Shape;27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67288"/>
            <a:ext cx="2724150" cy="29813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74" name="Google Shape;274;p36"/>
          <p:cNvCxnSpPr/>
          <p:nvPr/>
        </p:nvCxnSpPr>
        <p:spPr>
          <a:xfrm rot="10800000">
            <a:off x="2888425" y="1970300"/>
            <a:ext cx="449700" cy="95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5" name="Google Shape;275;p36">
            <a:hlinkClick r:id="rId4"/>
          </p:cNvPr>
          <p:cNvSpPr/>
          <p:nvPr/>
        </p:nvSpPr>
        <p:spPr>
          <a:xfrm>
            <a:off x="8406575" y="1916625"/>
            <a:ext cx="529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6" name="Google Shape;276;p36"/>
          <p:cNvCxnSpPr/>
          <p:nvPr/>
        </p:nvCxnSpPr>
        <p:spPr>
          <a:xfrm flipH="1">
            <a:off x="2783475" y="1568625"/>
            <a:ext cx="545100" cy="105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7" name="Google Shape;277;p36"/>
          <p:cNvCxnSpPr/>
          <p:nvPr/>
        </p:nvCxnSpPr>
        <p:spPr>
          <a:xfrm rot="10800000">
            <a:off x="2525075" y="3031775"/>
            <a:ext cx="832200" cy="564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8" name="Google Shape;278;p36"/>
          <p:cNvCxnSpPr/>
          <p:nvPr/>
        </p:nvCxnSpPr>
        <p:spPr>
          <a:xfrm rot="10800000">
            <a:off x="2749875" y="2233475"/>
            <a:ext cx="612300" cy="325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9" name="Google Shape;279;p36"/>
          <p:cNvCxnSpPr/>
          <p:nvPr/>
        </p:nvCxnSpPr>
        <p:spPr>
          <a:xfrm rot="10800000">
            <a:off x="2381625" y="2726150"/>
            <a:ext cx="985200" cy="363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7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Options...</a:t>
            </a:r>
            <a:endParaRPr/>
          </a:p>
        </p:txBody>
      </p:sp>
      <p:sp>
        <p:nvSpPr>
          <p:cNvPr id="285" name="Google Shape;285;p37"/>
          <p:cNvSpPr txBox="1">
            <a:spLocks noGrp="1"/>
          </p:cNvSpPr>
          <p:nvPr>
            <p:ph type="body" idx="1"/>
          </p:nvPr>
        </p:nvSpPr>
        <p:spPr>
          <a:xfrm>
            <a:off x="3969425" y="789125"/>
            <a:ext cx="5043600" cy="40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Certificates &amp; Awards: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Dean’s List - Lead Coach/Mentor 1 or 2 may </a:t>
            </a:r>
            <a:br>
              <a:rPr lang="en"/>
            </a:br>
            <a:r>
              <a:rPr lang="en"/>
              <a:t>	nominate up to 2 students for this award.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Season Calendar - shows due dates for award </a:t>
            </a:r>
            <a:br>
              <a:rPr lang="en"/>
            </a:br>
            <a:r>
              <a:rPr lang="en"/>
              <a:t>	submissions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b="1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38761D"/>
                </a:solidFill>
              </a:rPr>
              <a:t>*</a:t>
            </a:r>
            <a:r>
              <a:rPr lang="en" sz="1400">
                <a:solidFill>
                  <a:srgbClr val="38761D"/>
                </a:solidFill>
              </a:rPr>
              <a:t>Note: The Mentor/Coach Certificate</a:t>
            </a:r>
            <a:br>
              <a:rPr lang="en" sz="1400">
                <a:solidFill>
                  <a:srgbClr val="38761D"/>
                </a:solidFill>
              </a:rPr>
            </a:br>
            <a:r>
              <a:rPr lang="en" sz="1400">
                <a:solidFill>
                  <a:srgbClr val="38761D"/>
                </a:solidFill>
              </a:rPr>
              <a:t>	is available up top by your</a:t>
            </a:r>
            <a:br>
              <a:rPr lang="en" sz="1400">
                <a:solidFill>
                  <a:srgbClr val="38761D"/>
                </a:solidFill>
              </a:rPr>
            </a:br>
            <a:r>
              <a:rPr lang="en" sz="1400">
                <a:solidFill>
                  <a:srgbClr val="38761D"/>
                </a:solidFill>
              </a:rPr>
              <a:t>	name &amp; profile info. (not here).</a:t>
            </a:r>
            <a:endParaRPr sz="140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br>
              <a:rPr lang="en"/>
            </a:br>
            <a:endParaRPr/>
          </a:p>
        </p:txBody>
      </p:sp>
      <p:cxnSp>
        <p:nvCxnSpPr>
          <p:cNvPr id="286" name="Google Shape;286;p37"/>
          <p:cNvCxnSpPr/>
          <p:nvPr/>
        </p:nvCxnSpPr>
        <p:spPr>
          <a:xfrm rot="10800000" flipH="1">
            <a:off x="2712850" y="1534975"/>
            <a:ext cx="588600" cy="154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7" name="Google Shape;287;p37"/>
          <p:cNvCxnSpPr/>
          <p:nvPr/>
        </p:nvCxnSpPr>
        <p:spPr>
          <a:xfrm>
            <a:off x="2859900" y="1908775"/>
            <a:ext cx="487800" cy="95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8" name="Google Shape;288;p37"/>
          <p:cNvCxnSpPr/>
          <p:nvPr/>
        </p:nvCxnSpPr>
        <p:spPr>
          <a:xfrm>
            <a:off x="2696625" y="2223475"/>
            <a:ext cx="558300" cy="316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9" name="Google Shape;289;p37"/>
          <p:cNvCxnSpPr/>
          <p:nvPr/>
        </p:nvCxnSpPr>
        <p:spPr>
          <a:xfrm>
            <a:off x="2477550" y="2758975"/>
            <a:ext cx="784200" cy="307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0" name="Google Shape;290;p37"/>
          <p:cNvCxnSpPr/>
          <p:nvPr/>
        </p:nvCxnSpPr>
        <p:spPr>
          <a:xfrm>
            <a:off x="2470725" y="3047925"/>
            <a:ext cx="838800" cy="553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91" name="Google Shape;29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7725"/>
            <a:ext cx="3195300" cy="303298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92" name="Google Shape;292;p37"/>
          <p:cNvCxnSpPr/>
          <p:nvPr/>
        </p:nvCxnSpPr>
        <p:spPr>
          <a:xfrm flipH="1">
            <a:off x="2831275" y="1539950"/>
            <a:ext cx="1205100" cy="1224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3" name="Google Shape;293;p37"/>
          <p:cNvCxnSpPr/>
          <p:nvPr/>
        </p:nvCxnSpPr>
        <p:spPr>
          <a:xfrm flipH="1">
            <a:off x="3242525" y="2406150"/>
            <a:ext cx="803400" cy="602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94" name="Google Shape;29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1625" y="2620775"/>
            <a:ext cx="1623200" cy="2467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5" name="Google Shape;295;p37"/>
          <p:cNvCxnSpPr/>
          <p:nvPr/>
        </p:nvCxnSpPr>
        <p:spPr>
          <a:xfrm>
            <a:off x="6800600" y="3764375"/>
            <a:ext cx="382500" cy="497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000" y="946925"/>
            <a:ext cx="8648499" cy="325774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1" name="Google Shape;301;p38"/>
          <p:cNvSpPr txBox="1">
            <a:spLocks noGrp="1"/>
          </p:cNvSpPr>
          <p:nvPr>
            <p:ph type="title"/>
          </p:nvPr>
        </p:nvSpPr>
        <p:spPr>
          <a:xfrm>
            <a:off x="97575" y="140225"/>
            <a:ext cx="890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“Volunteer Registration” (3rd Tab)</a:t>
            </a:r>
            <a:endParaRPr/>
          </a:p>
        </p:txBody>
      </p:sp>
      <p:cxnSp>
        <p:nvCxnSpPr>
          <p:cNvPr id="302" name="Google Shape;302;p38"/>
          <p:cNvCxnSpPr/>
          <p:nvPr/>
        </p:nvCxnSpPr>
        <p:spPr>
          <a:xfrm>
            <a:off x="3309450" y="726925"/>
            <a:ext cx="2228700" cy="1320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3" name="Google Shape;303;p38"/>
          <p:cNvSpPr txBox="1">
            <a:spLocks noGrp="1"/>
          </p:cNvSpPr>
          <p:nvPr>
            <p:ph type="body" idx="1"/>
          </p:nvPr>
        </p:nvSpPr>
        <p:spPr>
          <a:xfrm>
            <a:off x="97575" y="3825025"/>
            <a:ext cx="1869000" cy="469500"/>
          </a:xfrm>
          <a:prstGeom prst="rect">
            <a:avLst/>
          </a:prstGeom>
          <a:solidFill>
            <a:srgbClr val="666666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b="1" u="sng">
                <a:solidFill>
                  <a:srgbClr val="FFFFFF"/>
                </a:solidFill>
              </a:rPr>
              <a:t>Choose this option</a:t>
            </a:r>
            <a:r>
              <a:rPr lang="en" sz="1400">
                <a:solidFill>
                  <a:srgbClr val="FFFFFF"/>
                </a:solidFill>
              </a:rPr>
              <a:t> </a:t>
            </a:r>
            <a:endParaRPr sz="1400">
              <a:solidFill>
                <a:srgbClr val="FFFFFF"/>
              </a:solidFill>
            </a:endParaRPr>
          </a:p>
        </p:txBody>
      </p:sp>
      <p:cxnSp>
        <p:nvCxnSpPr>
          <p:cNvPr id="304" name="Google Shape;304;p38"/>
          <p:cNvCxnSpPr>
            <a:stCxn id="303" idx="0"/>
          </p:cNvCxnSpPr>
          <p:nvPr/>
        </p:nvCxnSpPr>
        <p:spPr>
          <a:xfrm rot="10800000" flipH="1">
            <a:off x="1032075" y="3405025"/>
            <a:ext cx="1464300" cy="420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5" name="Google Shape;305;p38"/>
          <p:cNvSpPr txBox="1">
            <a:spLocks noGrp="1"/>
          </p:cNvSpPr>
          <p:nvPr>
            <p:ph type="body" idx="1"/>
          </p:nvPr>
        </p:nvSpPr>
        <p:spPr>
          <a:xfrm>
            <a:off x="278675" y="4294525"/>
            <a:ext cx="8463600" cy="822300"/>
          </a:xfrm>
          <a:prstGeom prst="rect">
            <a:avLst/>
          </a:prstGeom>
          <a:solidFill>
            <a:srgbClr val="666666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Volunteers have to create an account, do Consent / Release, etc. </a:t>
            </a:r>
            <a:br>
              <a:rPr lang="en">
                <a:solidFill>
                  <a:srgbClr val="FFFFFF"/>
                </a:solidFill>
              </a:rPr>
            </a:br>
            <a:r>
              <a:rPr lang="en">
                <a:solidFill>
                  <a:srgbClr val="FFFFFF"/>
                </a:solidFill>
              </a:rPr>
              <a:t>They must be at least 14 years old.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>
            <a:spLocks noGrp="1"/>
          </p:cNvSpPr>
          <p:nvPr>
            <p:ph type="title"/>
          </p:nvPr>
        </p:nvSpPr>
        <p:spPr>
          <a:xfrm>
            <a:off x="97575" y="140225"/>
            <a:ext cx="890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“Volunteer Registration” continued...</a:t>
            </a:r>
            <a:endParaRPr/>
          </a:p>
        </p:txBody>
      </p:sp>
      <p:cxnSp>
        <p:nvCxnSpPr>
          <p:cNvPr id="311" name="Google Shape;311;p39"/>
          <p:cNvCxnSpPr>
            <a:stCxn id="312" idx="0"/>
          </p:cNvCxnSpPr>
          <p:nvPr/>
        </p:nvCxnSpPr>
        <p:spPr>
          <a:xfrm rot="10800000" flipH="1">
            <a:off x="1032075" y="3405025"/>
            <a:ext cx="1464300" cy="420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13" name="Google Shape;31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000" y="814675"/>
            <a:ext cx="8745151" cy="3843399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9"/>
          <p:cNvSpPr txBox="1">
            <a:spLocks noGrp="1"/>
          </p:cNvSpPr>
          <p:nvPr>
            <p:ph type="body" idx="1"/>
          </p:nvPr>
        </p:nvSpPr>
        <p:spPr>
          <a:xfrm>
            <a:off x="4122450" y="3238200"/>
            <a:ext cx="2477400" cy="1905300"/>
          </a:xfrm>
          <a:prstGeom prst="rect">
            <a:avLst/>
          </a:prstGeom>
          <a:solidFill>
            <a:srgbClr val="666666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FF"/>
                </a:solidFill>
              </a:rPr>
              <a:t>Options after filling </a:t>
            </a:r>
            <a:br>
              <a:rPr lang="en" u="sng">
                <a:solidFill>
                  <a:srgbClr val="FFFFFF"/>
                </a:solidFill>
              </a:rPr>
            </a:br>
            <a:r>
              <a:rPr lang="en" u="sng">
                <a:solidFill>
                  <a:srgbClr val="FFFFFF"/>
                </a:solidFill>
              </a:rPr>
              <a:t>out the application...</a:t>
            </a:r>
            <a:endParaRPr i="1" u="sng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Withdraw Application</a:t>
            </a:r>
            <a:br>
              <a:rPr lang="en">
                <a:solidFill>
                  <a:srgbClr val="FFFFFF"/>
                </a:solidFill>
              </a:rPr>
            </a:br>
            <a:r>
              <a:rPr lang="en">
                <a:solidFill>
                  <a:srgbClr val="FFFFFF"/>
                </a:solidFill>
              </a:rPr>
              <a:t>Edit Application</a:t>
            </a:r>
            <a:br>
              <a:rPr lang="en">
                <a:solidFill>
                  <a:srgbClr val="FFFFFF"/>
                </a:solidFill>
              </a:rPr>
            </a:br>
            <a:r>
              <a:rPr lang="en">
                <a:solidFill>
                  <a:srgbClr val="FFFFFF"/>
                </a:solidFill>
              </a:rPr>
              <a:t>Message Coordinator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315" name="Google Shape;315;p39"/>
          <p:cNvCxnSpPr/>
          <p:nvPr/>
        </p:nvCxnSpPr>
        <p:spPr>
          <a:xfrm>
            <a:off x="6303250" y="3563500"/>
            <a:ext cx="1339200" cy="310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6" name="Google Shape;316;p39"/>
          <p:cNvSpPr txBox="1">
            <a:spLocks noGrp="1"/>
          </p:cNvSpPr>
          <p:nvPr>
            <p:ph type="body" idx="1"/>
          </p:nvPr>
        </p:nvSpPr>
        <p:spPr>
          <a:xfrm>
            <a:off x="1654050" y="3594200"/>
            <a:ext cx="2124000" cy="1063800"/>
          </a:xfrm>
          <a:prstGeom prst="rect">
            <a:avLst/>
          </a:prstGeom>
          <a:solidFill>
            <a:srgbClr val="666666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Your </a:t>
            </a:r>
            <a:r>
              <a:rPr lang="en" u="sng">
                <a:solidFill>
                  <a:srgbClr val="FFFFFF"/>
                </a:solidFill>
              </a:rPr>
              <a:t>assigned role</a:t>
            </a:r>
            <a:r>
              <a:rPr lang="en">
                <a:solidFill>
                  <a:srgbClr val="FFFFFF"/>
                </a:solidFill>
              </a:rPr>
              <a:t> &amp; other info. can be found here.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317" name="Google Shape;317;p39"/>
          <p:cNvCxnSpPr/>
          <p:nvPr/>
        </p:nvCxnSpPr>
        <p:spPr>
          <a:xfrm flipH="1">
            <a:off x="889500" y="3726100"/>
            <a:ext cx="822600" cy="645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8" name="Google Shape;318;p39"/>
          <p:cNvSpPr txBox="1">
            <a:spLocks noGrp="1"/>
          </p:cNvSpPr>
          <p:nvPr>
            <p:ph type="body" idx="1"/>
          </p:nvPr>
        </p:nvSpPr>
        <p:spPr>
          <a:xfrm>
            <a:off x="2304350" y="1813725"/>
            <a:ext cx="3080700" cy="490500"/>
          </a:xfrm>
          <a:prstGeom prst="rect">
            <a:avLst/>
          </a:prstGeom>
          <a:solidFill>
            <a:srgbClr val="666666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Apply for </a:t>
            </a:r>
            <a:r>
              <a:rPr lang="en" u="sng">
                <a:solidFill>
                  <a:srgbClr val="FFFFFF"/>
                </a:solidFill>
              </a:rPr>
              <a:t>another event</a:t>
            </a:r>
            <a:r>
              <a:rPr lang="en">
                <a:solidFill>
                  <a:srgbClr val="FFFFFF"/>
                </a:solidFill>
              </a:rPr>
              <a:t> here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319" name="Google Shape;319;p39"/>
          <p:cNvCxnSpPr>
            <a:stCxn id="318" idx="1"/>
          </p:cNvCxnSpPr>
          <p:nvPr/>
        </p:nvCxnSpPr>
        <p:spPr>
          <a:xfrm rot="10800000">
            <a:off x="1520750" y="1539975"/>
            <a:ext cx="783600" cy="519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Reminders...</a:t>
            </a:r>
            <a:endParaRPr/>
          </a:p>
        </p:txBody>
      </p:sp>
      <p:sp>
        <p:nvSpPr>
          <p:cNvPr id="325" name="Google Shape;325;p40"/>
          <p:cNvSpPr txBox="1">
            <a:spLocks noGrp="1"/>
          </p:cNvSpPr>
          <p:nvPr>
            <p:ph type="body" idx="1"/>
          </p:nvPr>
        </p:nvSpPr>
        <p:spPr>
          <a:xfrm>
            <a:off x="311700" y="10663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Remember to </a:t>
            </a:r>
            <a:r>
              <a:rPr lang="en" u="sng"/>
              <a:t>double</a:t>
            </a:r>
            <a:r>
              <a:rPr lang="en"/>
              <a:t>-click the “LOG-IN” button.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Watch for red circles (or words) if something major needs to get done.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Have patience and the website will “jump” to the place you left off.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must be signed up for a Michigan Team in order to get </a:t>
            </a:r>
            <a:br>
              <a:rPr lang="en"/>
            </a:br>
            <a:r>
              <a:rPr lang="en"/>
              <a:t>access to the Michigan Consent/Release form. </a:t>
            </a:r>
            <a:br>
              <a:rPr lang="en"/>
            </a:br>
            <a:r>
              <a:rPr lang="en"/>
              <a:t>	(They NEED to get both done before kick-off!)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26" name="Google Shape;32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59039"/>
            <a:ext cx="9143998" cy="1683272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327" name="Google Shape;327;p40"/>
          <p:cNvCxnSpPr/>
          <p:nvPr/>
        </p:nvCxnSpPr>
        <p:spPr>
          <a:xfrm>
            <a:off x="7971950" y="1699625"/>
            <a:ext cx="931200" cy="1556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1"/>
          <p:cNvSpPr txBox="1">
            <a:spLocks noGrp="1"/>
          </p:cNvSpPr>
          <p:nvPr>
            <p:ph type="title"/>
          </p:nvPr>
        </p:nvSpPr>
        <p:spPr>
          <a:xfrm>
            <a:off x="311700" y="198575"/>
            <a:ext cx="8520600" cy="8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Questions or Comments?</a:t>
            </a:r>
            <a:endParaRPr sz="3600" b="1"/>
          </a:p>
        </p:txBody>
      </p:sp>
      <p:sp>
        <p:nvSpPr>
          <p:cNvPr id="333" name="Google Shape;333;p41"/>
          <p:cNvSpPr txBox="1">
            <a:spLocks noGrp="1"/>
          </p:cNvSpPr>
          <p:nvPr>
            <p:ph type="body" idx="1"/>
          </p:nvPr>
        </p:nvSpPr>
        <p:spPr>
          <a:xfrm>
            <a:off x="59200" y="1108050"/>
            <a:ext cx="9051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If we have extra time, let’s check out these other great resources: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Chief Del</a:t>
            </a:r>
            <a:r>
              <a:rPr lang="en"/>
              <a:t>ph</a:t>
            </a:r>
            <a:r>
              <a:rPr lang="en" sz="1800"/>
              <a:t>i - great place for technical questions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Blue Alliance - comprehensive results of competitions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Robozone TV - inspiring videos &amp; TV shows</a:t>
            </a:r>
            <a:br>
              <a:rPr lang="en" sz="1800"/>
            </a:br>
            <a:r>
              <a:rPr lang="en" sz="1800"/>
              <a:t> 	(include my interview from FIRST Power UP in 2018)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34" name="Google Shape;334;p4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050" y="1746200"/>
            <a:ext cx="1357301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1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83075" y="1675813"/>
            <a:ext cx="1770150" cy="41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1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86088" y="1703350"/>
            <a:ext cx="79057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1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66000" y="3478350"/>
            <a:ext cx="2521726" cy="15585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2"/>
          <p:cNvSpPr txBox="1">
            <a:spLocks noGrp="1"/>
          </p:cNvSpPr>
          <p:nvPr>
            <p:ph type="ctrTitle"/>
          </p:nvPr>
        </p:nvSpPr>
        <p:spPr>
          <a:xfrm>
            <a:off x="2608250" y="716700"/>
            <a:ext cx="5724000" cy="15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FIRST</a:t>
            </a: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INFORMATION</a:t>
            </a:r>
            <a:endParaRPr b="1" u="sng"/>
          </a:p>
        </p:txBody>
      </p:sp>
      <p:sp>
        <p:nvSpPr>
          <p:cNvPr id="343" name="Google Shape;343;p4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5222100" cy="18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Presenter: Jen Jura </a:t>
            </a: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344" name="Google Shape;344;p42"/>
          <p:cNvPicPr preferRelativeResize="0"/>
          <p:nvPr/>
        </p:nvPicPr>
        <p:blipFill rotWithShape="1">
          <a:blip r:embed="rId3">
            <a:alphaModFix/>
          </a:blip>
          <a:srcRect b="25261"/>
          <a:stretch/>
        </p:blipFill>
        <p:spPr>
          <a:xfrm>
            <a:off x="0" y="0"/>
            <a:ext cx="2608244" cy="184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3844" y="2899325"/>
            <a:ext cx="2928450" cy="215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3887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 - 3		   4 - 5		6 - 8		9 - 12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418175"/>
            <a:ext cx="8520600" cy="37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Note color-coding for</a:t>
            </a:r>
            <a:br>
              <a:rPr lang="en"/>
            </a:br>
            <a:r>
              <a:rPr lang="en"/>
              <a:t>Each level in FIRST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Green: FLL Jr.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Red: FLL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Orange: FTC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Blue: FRC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*Grade Levels in MI...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6073" y="261038"/>
            <a:ext cx="6043275" cy="352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Easy Access...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92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the pull-down menu for easiest access to the materials that you need…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GAME &amp; SEASON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t="3690" r="45121" b="10685"/>
          <a:stretch/>
        </p:blipFill>
        <p:spPr>
          <a:xfrm>
            <a:off x="2992625" y="348475"/>
            <a:ext cx="5970177" cy="413989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/>
          <p:nvPr/>
        </p:nvSpPr>
        <p:spPr>
          <a:xfrm>
            <a:off x="4356800" y="1575100"/>
            <a:ext cx="870300" cy="3162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1" name="Google Shape;81;p16"/>
          <p:cNvCxnSpPr/>
          <p:nvPr/>
        </p:nvCxnSpPr>
        <p:spPr>
          <a:xfrm rot="10800000" flipH="1">
            <a:off x="2369625" y="1775125"/>
            <a:ext cx="1987200" cy="664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6620775" y="306150"/>
            <a:ext cx="2211600" cy="46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mostly use…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Game Manual</a:t>
            </a:r>
            <a:r>
              <a:rPr lang="en"/>
              <a:t> (comprehensive and by section plus weekly updates all in this link)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/>
              <a:t>Awards</a:t>
            </a:r>
            <a:endParaRPr b="1"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306138"/>
            <a:ext cx="6309075" cy="46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/>
          <p:nvPr/>
        </p:nvSpPr>
        <p:spPr>
          <a:xfrm>
            <a:off x="4328900" y="822400"/>
            <a:ext cx="1623000" cy="593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7"/>
          <p:cNvSpPr/>
          <p:nvPr/>
        </p:nvSpPr>
        <p:spPr>
          <a:xfrm>
            <a:off x="4244375" y="2800800"/>
            <a:ext cx="870300" cy="3162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0" name="Google Shape;90;p17"/>
          <p:cNvCxnSpPr>
            <a:endCxn id="88" idx="6"/>
          </p:cNvCxnSpPr>
          <p:nvPr/>
        </p:nvCxnSpPr>
        <p:spPr>
          <a:xfrm rot="10800000">
            <a:off x="5951900" y="1119100"/>
            <a:ext cx="1115100" cy="288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" name="Google Shape;91;p17"/>
          <p:cNvCxnSpPr>
            <a:endCxn id="89" idx="6"/>
          </p:cNvCxnSpPr>
          <p:nvPr/>
        </p:nvCxnSpPr>
        <p:spPr>
          <a:xfrm rot="10800000">
            <a:off x="5114675" y="2958900"/>
            <a:ext cx="1742400" cy="650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209075" y="306725"/>
            <a:ext cx="8809200" cy="7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Navigating the FIRST Inspires Dashboard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in the top-right corner to get </a:t>
            </a:r>
            <a:br>
              <a:rPr lang="en"/>
            </a:br>
            <a:r>
              <a:rPr lang="en"/>
              <a:t>	to your DASHBOARD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“Register” to create an account.</a:t>
            </a:r>
            <a:endParaRPr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Log In…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i="1"/>
              <a:t>Note: You have to double-click the</a:t>
            </a:r>
            <a:br>
              <a:rPr lang="en" i="1"/>
            </a:br>
            <a:r>
              <a:rPr lang="en" i="1"/>
              <a:t>		 blue LOG-IN bar.</a:t>
            </a:r>
            <a:endParaRPr i="1"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9800" y="1435725"/>
            <a:ext cx="3912501" cy="319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7600" y="1152475"/>
            <a:ext cx="4816249" cy="298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/>
          <p:nvPr/>
        </p:nvSpPr>
        <p:spPr>
          <a:xfrm>
            <a:off x="7443450" y="892100"/>
            <a:ext cx="1575000" cy="7110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8" name="Google Shape;108;p19"/>
          <p:cNvCxnSpPr>
            <a:endCxn id="107" idx="2"/>
          </p:cNvCxnSpPr>
          <p:nvPr/>
        </p:nvCxnSpPr>
        <p:spPr>
          <a:xfrm rot="10800000" flipH="1">
            <a:off x="3275550" y="1247600"/>
            <a:ext cx="4167900" cy="466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97575" y="140225"/>
            <a:ext cx="890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Coach or Team Administrator…  “My Teams” (1st Tab)</a:t>
            </a: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11700" y="4572000"/>
            <a:ext cx="852060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Watch for numbers in red circles to show what needs to be done...</a:t>
            </a: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27954"/>
            <a:ext cx="9143999" cy="2877992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16" name="Google Shape;116;p20"/>
          <p:cNvCxnSpPr/>
          <p:nvPr/>
        </p:nvCxnSpPr>
        <p:spPr>
          <a:xfrm flipH="1">
            <a:off x="1589000" y="698800"/>
            <a:ext cx="4237500" cy="1463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118500" y="4014350"/>
            <a:ext cx="890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 your Profile, do Consent / Release &amp; Y.P.P.</a:t>
            </a:r>
            <a:endParaRPr/>
          </a:p>
        </p:txBody>
      </p:sp>
      <p:cxnSp>
        <p:nvCxnSpPr>
          <p:cNvPr id="118" name="Google Shape;118;p20"/>
          <p:cNvCxnSpPr/>
          <p:nvPr/>
        </p:nvCxnSpPr>
        <p:spPr>
          <a:xfrm rot="10800000" flipH="1">
            <a:off x="2829625" y="1800125"/>
            <a:ext cx="4641900" cy="2299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9" name="Google Shape;119;p20"/>
          <p:cNvCxnSpPr/>
          <p:nvPr/>
        </p:nvCxnSpPr>
        <p:spPr>
          <a:xfrm rot="10800000" flipH="1">
            <a:off x="5296825" y="2482900"/>
            <a:ext cx="2132700" cy="1644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0" name="Google Shape;120;p20"/>
          <p:cNvCxnSpPr/>
          <p:nvPr/>
        </p:nvCxnSpPr>
        <p:spPr>
          <a:xfrm rot="10800000" flipH="1">
            <a:off x="7917375" y="3305500"/>
            <a:ext cx="264900" cy="822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21" name="Google Shape;1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6950" y="4619688"/>
            <a:ext cx="363350" cy="47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201825" y="445025"/>
            <a:ext cx="863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coaches/mentors &amp; students on your team...</a:t>
            </a:r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657400" cy="3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Choose the section for</a:t>
            </a:r>
            <a:br>
              <a:rPr lang="en" b="1"/>
            </a:br>
            <a:r>
              <a:rPr lang="en" b="1"/>
              <a:t>Team Contacts/Roster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You can start with one group but it’s just a long list that you can scroll through. Have patience because it takes a little while to “jump” to the place you want to be after each time you do something. </a:t>
            </a:r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998" y="1231975"/>
            <a:ext cx="5496076" cy="36048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29" name="Google Shape;129;p21"/>
          <p:cNvCxnSpPr/>
          <p:nvPr/>
        </p:nvCxnSpPr>
        <p:spPr>
          <a:xfrm>
            <a:off x="1859500" y="1906675"/>
            <a:ext cx="4214100" cy="1425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4500" y="159475"/>
            <a:ext cx="4943929" cy="24122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Leadership</a:t>
            </a:r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311700" y="1178550"/>
            <a:ext cx="3592800" cy="36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PRIMARY CONTACTS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Lead Coach/Mentor 1 or 2 has to do most of the “inviting” (&amp; other dashboard stuff).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Team Administrators can only invite Lead Coach/Mentors.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OTHER CONTACTS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Team Mentors or...</a:t>
            </a:r>
            <a:endParaRPr/>
          </a:p>
        </p:txBody>
      </p:sp>
      <p:cxnSp>
        <p:nvCxnSpPr>
          <p:cNvPr id="137" name="Google Shape;137;p22"/>
          <p:cNvCxnSpPr/>
          <p:nvPr/>
        </p:nvCxnSpPr>
        <p:spPr>
          <a:xfrm rot="10800000" flipH="1">
            <a:off x="2897500" y="1286975"/>
            <a:ext cx="2478900" cy="433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>
            <a:off x="6494275" y="1720775"/>
            <a:ext cx="2478900" cy="1158900"/>
          </a:xfrm>
          <a:prstGeom prst="rect">
            <a:avLst/>
          </a:prstGeom>
          <a:solidFill>
            <a:srgbClr val="666666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b="1" u="sng">
                <a:solidFill>
                  <a:srgbClr val="FFFFFF"/>
                </a:solidFill>
              </a:rPr>
              <a:t>Tip </a:t>
            </a:r>
            <a:r>
              <a:rPr lang="en" sz="1400">
                <a:solidFill>
                  <a:srgbClr val="FFFFFF"/>
                </a:solidFill>
              </a:rPr>
              <a:t>- Make sure you have a Team Administrator who can Invite a Lead Coach/Mentor 1 (or 2) if necessary. </a:t>
            </a:r>
            <a:endParaRPr sz="1400">
              <a:solidFill>
                <a:srgbClr val="FFFFFF"/>
              </a:solidFill>
            </a:endParaRPr>
          </a:p>
        </p:txBody>
      </p:sp>
      <p:pic>
        <p:nvPicPr>
          <p:cNvPr id="139" name="Google Shape;139;p22"/>
          <p:cNvPicPr preferRelativeResize="0"/>
          <p:nvPr/>
        </p:nvPicPr>
        <p:blipFill rotWithShape="1">
          <a:blip r:embed="rId4">
            <a:alphaModFix/>
          </a:blip>
          <a:srcRect b="16135"/>
          <a:stretch/>
        </p:blipFill>
        <p:spPr>
          <a:xfrm>
            <a:off x="4208425" y="2959825"/>
            <a:ext cx="4336075" cy="20230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40" name="Google Shape;140;p22"/>
          <p:cNvCxnSpPr>
            <a:endCxn id="139" idx="1"/>
          </p:cNvCxnSpPr>
          <p:nvPr/>
        </p:nvCxnSpPr>
        <p:spPr>
          <a:xfrm rot="10800000" flipH="1">
            <a:off x="2337325" y="3971363"/>
            <a:ext cx="1871100" cy="445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882</Words>
  <Application>Microsoft Office PowerPoint</Application>
  <PresentationFormat>On-screen Show (16:9)</PresentationFormat>
  <Paragraphs>131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Arial</vt:lpstr>
      <vt:lpstr>Simple Light</vt:lpstr>
      <vt:lpstr>FIRST INFORMATION</vt:lpstr>
      <vt:lpstr>Navigating the FIRST Inspires Website</vt:lpstr>
      <vt:lpstr>K - 3     4 - 5  6 - 8  9 - 12</vt:lpstr>
      <vt:lpstr>Easy Access...</vt:lpstr>
      <vt:lpstr>PowerPoint Presentation</vt:lpstr>
      <vt:lpstr>Navigating the FIRST Inspires Dashboard </vt:lpstr>
      <vt:lpstr>Coach or Team Administrator…  “My Teams” (1st Tab)</vt:lpstr>
      <vt:lpstr>Getting coaches/mentors &amp; students on your team...</vt:lpstr>
      <vt:lpstr>Team Leadership</vt:lpstr>
      <vt:lpstr>Youth Members (Students)</vt:lpstr>
      <vt:lpstr>Student View</vt:lpstr>
      <vt:lpstr>Student View</vt:lpstr>
      <vt:lpstr>Youth Members (Students) </vt:lpstr>
      <vt:lpstr>Students (Youth Members)</vt:lpstr>
      <vt:lpstr>If you are also a parent…   (or to help explain to your              team members’ parents)</vt:lpstr>
      <vt:lpstr>This is often the hard thing to get to work right… (you will get lots of questions from confused parents)</vt:lpstr>
      <vt:lpstr>PowerPoint Presentation</vt:lpstr>
      <vt:lpstr>Back to Coach View (My Teams) → Team Events...</vt:lpstr>
      <vt:lpstr>Team Finances...</vt:lpstr>
      <vt:lpstr>Team Finances…   more details</vt:lpstr>
      <vt:lpstr>Team Finances…</vt:lpstr>
      <vt:lpstr>Team Options...</vt:lpstr>
      <vt:lpstr>Team Options...</vt:lpstr>
      <vt:lpstr>Team Options...</vt:lpstr>
      <vt:lpstr>“Volunteer Registration” (3rd Tab)</vt:lpstr>
      <vt:lpstr>“Volunteer Registration” continued...</vt:lpstr>
      <vt:lpstr>Final Reminders...</vt:lpstr>
      <vt:lpstr>Questions or Comments?</vt:lpstr>
      <vt:lpstr>FIRST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INFORMATION</dc:title>
  <cp:lastModifiedBy>Nicki Bonczyk</cp:lastModifiedBy>
  <cp:revision>1</cp:revision>
  <dcterms:modified xsi:type="dcterms:W3CDTF">2019-12-31T11:45:41Z</dcterms:modified>
</cp:coreProperties>
</file>